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1" r:id="rId3"/>
    <p:sldId id="295" r:id="rId4"/>
    <p:sldId id="294" r:id="rId5"/>
    <p:sldId id="305" r:id="rId6"/>
    <p:sldId id="312" r:id="rId7"/>
    <p:sldId id="311" r:id="rId8"/>
    <p:sldId id="309" r:id="rId9"/>
    <p:sldId id="310" r:id="rId10"/>
    <p:sldId id="313" r:id="rId1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59" autoAdjust="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F5A80EE-0503-4A78-8356-C59D380EEAFA}" type="datetimeFigureOut">
              <a:rPr lang="en-GB"/>
              <a:pPr>
                <a:defRPr/>
              </a:pPr>
              <a:t>12/06/2014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F7AE3AB1-52B0-476B-B88C-B10923F468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DEBA24-EB4A-4DFA-8330-DE7A709A6F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96E969-BA8B-4179-B29C-2DCAFC941C4B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6E9C11-E776-41FD-A393-D8232DCD1B00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83B6B4-D23E-415E-956C-D9359C5C48CA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C462C2-3DEF-4F01-BA6D-D59081E95236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B182D-908E-4962-8C31-0060779954FC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EBA24-EB4A-4DFA-8330-DE7A709A6FF9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EBA24-EB4A-4DFA-8330-DE7A709A6FF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2836A-CECE-4E32-898B-030BA159D44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EBA24-EB4A-4DFA-8330-DE7A709A6FF9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DEBA24-EB4A-4DFA-8330-DE7A709A6FF9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6A715-803E-48FD-8E98-79AC68BD72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8FA67-93DA-4F3C-A124-03EBCF73A9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29DCF-58FE-43BC-8C4A-F436569747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420B5-BEF6-4F49-941C-DD9AD7D456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732A3-3DF3-41FF-9258-DE828D99B7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BB1B3-A9E4-4705-9AD3-3A89952BF2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9AD56-8EAD-427D-BF76-A3351D1748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36A69-81E3-486E-97E8-8010839332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F5DCB-6CDA-407E-BC42-24E2D0DC77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4349A-E9D3-4149-A854-BB263BC56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CB551-9C55-42FF-8FC6-E4B95C687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27892-132B-46AC-AE2B-2F81F96D86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A15A2-D703-42A1-9CA5-05E45BA7A3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F28AA0A-A33C-4240-9712-479209C025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wm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060575"/>
            <a:ext cx="7772400" cy="1470025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70C0"/>
                </a:solidFill>
              </a:rPr>
              <a:t>U-BIOPRED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b="1" dirty="0" smtClean="0">
                <a:solidFill>
                  <a:srgbClr val="0070C0"/>
                </a:solidFill>
              </a:rPr>
              <a:t>U</a:t>
            </a:r>
            <a:r>
              <a:rPr lang="en-GB" sz="1800" dirty="0" smtClean="0"/>
              <a:t>nbiased </a:t>
            </a:r>
            <a:r>
              <a:rPr lang="en-GB" sz="1800" b="1" dirty="0" err="1" smtClean="0">
                <a:solidFill>
                  <a:srgbClr val="0070C0"/>
                </a:solidFill>
              </a:rPr>
              <a:t>BIO</a:t>
            </a:r>
            <a:r>
              <a:rPr lang="en-GB" sz="1800" dirty="0" err="1" smtClean="0"/>
              <a:t>markers</a:t>
            </a:r>
            <a:r>
              <a:rPr lang="en-GB" sz="1800" dirty="0" smtClean="0"/>
              <a:t> for the </a:t>
            </a:r>
            <a:r>
              <a:rPr lang="en-GB" sz="1800" b="1" dirty="0" err="1" smtClean="0">
                <a:solidFill>
                  <a:srgbClr val="0070C0"/>
                </a:solidFill>
              </a:rPr>
              <a:t>PRED</a:t>
            </a:r>
            <a:r>
              <a:rPr lang="en-GB" sz="1800" dirty="0" err="1" smtClean="0"/>
              <a:t>iction</a:t>
            </a:r>
            <a:r>
              <a:rPr lang="en-GB" sz="1800" dirty="0" smtClean="0"/>
              <a:t> of respiratory disease outcome</a:t>
            </a:r>
            <a:endParaRPr lang="en-GB" sz="18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0013" y="3886200"/>
            <a:ext cx="6400800" cy="1752600"/>
          </a:xfrm>
        </p:spPr>
        <p:txBody>
          <a:bodyPr/>
          <a:lstStyle/>
          <a:p>
            <a:pPr eaLnBrk="1" hangingPunct="1"/>
            <a:r>
              <a:rPr lang="en-GB" dirty="0" smtClean="0"/>
              <a:t>Dr Louise </a:t>
            </a:r>
            <a:r>
              <a:rPr lang="en-GB" dirty="0" smtClean="0"/>
              <a:t>Fleming</a:t>
            </a:r>
          </a:p>
          <a:p>
            <a:pPr eaLnBrk="1" hangingPunct="1"/>
            <a:endParaRPr lang="en-GB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293" y="4581128"/>
            <a:ext cx="2160240" cy="209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 l="63078" t="23589" r="27236" b="64936"/>
          <a:stretch>
            <a:fillRect/>
          </a:stretch>
        </p:blipFill>
        <p:spPr bwMode="auto">
          <a:xfrm>
            <a:off x="251520" y="260648"/>
            <a:ext cx="344438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70C0"/>
                </a:solidFill>
              </a:rPr>
              <a:t>Severe </a:t>
            </a:r>
            <a:r>
              <a:rPr lang="en-US" dirty="0" smtClean="0">
                <a:solidFill>
                  <a:srgbClr val="0070C0"/>
                </a:solidFill>
              </a:rPr>
              <a:t>Asthma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28800"/>
            <a:ext cx="8713788" cy="54006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400" b="1" dirty="0" smtClean="0">
                <a:solidFill>
                  <a:srgbClr val="009900"/>
                </a:solidFill>
              </a:rPr>
              <a:t>Facts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The clinical course of severe asthma is far from optimal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The development of new drugs for severe asthma has not been successful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009900"/>
                </a:solidFill>
              </a:rPr>
              <a:t>Reasons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Individual patients are clinically very different</a:t>
            </a:r>
            <a:endParaRPr lang="en-US" sz="2400" dirty="0" smtClean="0">
              <a:cs typeface="Arial" charset="0"/>
            </a:endParaRP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There are multiple and co-existent disease mechanisms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dirty="0" smtClean="0">
                <a:solidFill>
                  <a:srgbClr val="009900"/>
                </a:solidFill>
              </a:rPr>
              <a:t>Solutions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Refine the way in which we </a:t>
            </a:r>
            <a:r>
              <a:rPr lang="en-US" sz="2400" dirty="0" smtClean="0"/>
              <a:t>phenotype asthma (</a:t>
            </a:r>
            <a:r>
              <a:rPr lang="en-US" sz="2400" dirty="0" smtClean="0"/>
              <a:t>describe groups of patients with similar characteristics) </a:t>
            </a:r>
            <a:endParaRPr lang="en-US" sz="24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1459617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rgbClr val="0070C0"/>
                </a:solidFill>
              </a:rPr>
              <a:t>U-BIOPRED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400" dirty="0" smtClean="0"/>
              <a:t>Longitudinal study of severe asthma (pre-school wheeze to adults)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Novel systems biology approach – using bioinformatics to analyse high dimensional datasets to produce severe asthma handprints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Aim: personalised approach to asthma management; </a:t>
            </a:r>
            <a:r>
              <a:rPr lang="en-GB" sz="2400" dirty="0" smtClean="0"/>
              <a:t>predicting </a:t>
            </a:r>
            <a:r>
              <a:rPr lang="en-GB" sz="2400" dirty="0" smtClean="0"/>
              <a:t>effective treatments and </a:t>
            </a:r>
            <a:r>
              <a:rPr lang="en-GB" sz="2400" dirty="0" smtClean="0"/>
              <a:t>disease progression</a:t>
            </a:r>
          </a:p>
          <a:p>
            <a:pPr eaLnBrk="1" hangingPunct="1"/>
            <a:endParaRPr lang="en-GB" sz="2800" dirty="0" smtClean="0"/>
          </a:p>
          <a:p>
            <a:pPr eaLnBrk="1" hangingPunct="1"/>
            <a:endParaRPr lang="en-US" sz="2800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153352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solidFill>
                  <a:srgbClr val="0070C0"/>
                </a:solidFill>
              </a:rPr>
              <a:t>“Handprint” of Asthma</a:t>
            </a:r>
            <a:endParaRPr lang="en-US" dirty="0" smtClean="0">
              <a:solidFill>
                <a:srgbClr val="0070C0"/>
              </a:solidFill>
            </a:endParaRPr>
          </a:p>
        </p:txBody>
      </p:sp>
      <p:pic>
        <p:nvPicPr>
          <p:cNvPr id="97283" name="Picture 3" descr="Jonathan's h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1317625"/>
            <a:ext cx="5246688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 descr="Jonathan thu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5373688"/>
            <a:ext cx="123507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 descr="Jonathan finger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2636838"/>
            <a:ext cx="846137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Picture 6" descr="Jonathan finger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425" y="2060575"/>
            <a:ext cx="752475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7" name="Picture 7" descr="Jonathan finger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1773238"/>
            <a:ext cx="8524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8" name="Picture 8" descr="Jonathan finger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538" y="1484313"/>
            <a:ext cx="8382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533525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592138" y="5464175"/>
            <a:ext cx="116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cs typeface="Arial" charset="0"/>
              </a:rPr>
              <a:t>Clinical</a:t>
            </a:r>
            <a:endParaRPr lang="en-US" sz="2400">
              <a:cs typeface="Arial" charset="0"/>
            </a:endParaRPr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395288" y="2565400"/>
            <a:ext cx="2200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cs typeface="Arial" charset="0"/>
              </a:rPr>
              <a:t>Inflammometry</a:t>
            </a:r>
            <a:endParaRPr lang="en-US" sz="2400">
              <a:cs typeface="Arial" charset="0"/>
            </a:endParaRPr>
          </a:p>
        </p:txBody>
      </p:sp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1258888" y="1196975"/>
            <a:ext cx="233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>
                <a:cs typeface="Arial" charset="0"/>
              </a:rPr>
              <a:t>Genomics</a:t>
            </a:r>
          </a:p>
          <a:p>
            <a:r>
              <a:rPr lang="en-GB" sz="2400" dirty="0" err="1">
                <a:cs typeface="Arial" charset="0"/>
              </a:rPr>
              <a:t>Transcriptomics</a:t>
            </a:r>
            <a:endParaRPr lang="en-US" sz="2400" dirty="0">
              <a:cs typeface="Arial" charset="0"/>
            </a:endParaRPr>
          </a:p>
        </p:txBody>
      </p:sp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6588125" y="2492375"/>
            <a:ext cx="23542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cs typeface="Arial" charset="0"/>
              </a:rPr>
              <a:t>Patient reported</a:t>
            </a:r>
          </a:p>
          <a:p>
            <a:r>
              <a:rPr lang="en-GB" sz="2400">
                <a:cs typeface="Arial" charset="0"/>
              </a:rPr>
              <a:t> outcomes</a:t>
            </a:r>
            <a:endParaRPr lang="en-US" sz="2400">
              <a:cs typeface="Arial" charset="0"/>
            </a:endParaRP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5940152" y="1340768"/>
            <a:ext cx="2066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 err="1">
                <a:cs typeface="Arial" charset="0"/>
              </a:rPr>
              <a:t>Metabolomics</a:t>
            </a:r>
            <a:endParaRPr lang="en-GB" sz="2400" dirty="0">
              <a:cs typeface="Arial" charset="0"/>
            </a:endParaRPr>
          </a:p>
          <a:p>
            <a:r>
              <a:rPr lang="en-GB" sz="2400" dirty="0">
                <a:cs typeface="Arial" charset="0"/>
              </a:rPr>
              <a:t>Proteomics</a:t>
            </a:r>
            <a:endParaRPr lang="en-US" sz="2400" dirty="0">
              <a:cs typeface="Arial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779912" y="1124744"/>
            <a:ext cx="16417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 err="1" smtClean="0">
                <a:cs typeface="Arial" charset="0"/>
              </a:rPr>
              <a:t>Lipidomics</a:t>
            </a:r>
            <a:endParaRPr lang="en-US" sz="2400" dirty="0"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92280" y="4797152"/>
            <a:ext cx="1907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Combining multiple high dimensional datasets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0" grpId="0"/>
      <p:bldP spid="97291" grpId="0"/>
      <p:bldP spid="97292" grpId="0"/>
      <p:bldP spid="97293" grpId="0"/>
      <p:bldP spid="9729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0038" y="0"/>
            <a:ext cx="12239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79" name="AutoShape 43"/>
          <p:cNvSpPr>
            <a:spLocks noChangeAspect="1" noChangeArrowheads="1"/>
          </p:cNvSpPr>
          <p:nvPr/>
        </p:nvSpPr>
        <p:spPr bwMode="auto">
          <a:xfrm>
            <a:off x="1908175" y="2781300"/>
            <a:ext cx="136525" cy="134938"/>
          </a:xfrm>
          <a:prstGeom prst="star5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9988" name="AutoShape 52"/>
          <p:cNvSpPr>
            <a:spLocks noChangeAspect="1" noChangeArrowheads="1"/>
          </p:cNvSpPr>
          <p:nvPr/>
        </p:nvSpPr>
        <p:spPr bwMode="auto">
          <a:xfrm>
            <a:off x="3708400" y="2565400"/>
            <a:ext cx="144463" cy="142875"/>
          </a:xfrm>
          <a:prstGeom prst="star5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9991" name="AutoShape 55"/>
          <p:cNvSpPr>
            <a:spLocks noChangeAspect="1" noChangeArrowheads="1"/>
          </p:cNvSpPr>
          <p:nvPr/>
        </p:nvSpPr>
        <p:spPr bwMode="auto">
          <a:xfrm>
            <a:off x="4643438" y="549275"/>
            <a:ext cx="122237" cy="12065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8198" name="Text Box 59"/>
          <p:cNvSpPr txBox="1">
            <a:spLocks noChangeArrowheads="1"/>
          </p:cNvSpPr>
          <p:nvPr/>
        </p:nvSpPr>
        <p:spPr bwMode="auto">
          <a:xfrm>
            <a:off x="5364088" y="1341438"/>
            <a:ext cx="352839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GB" dirty="0" smtClean="0"/>
              <a:t>20		Academic institutions</a:t>
            </a:r>
          </a:p>
          <a:p>
            <a:pPr marL="342900" indent="-342900"/>
            <a:r>
              <a:rPr lang="en-GB" dirty="0" smtClean="0">
                <a:solidFill>
                  <a:srgbClr val="0070C0"/>
                </a:solidFill>
              </a:rPr>
              <a:t>6		Patient organisations</a:t>
            </a:r>
          </a:p>
          <a:p>
            <a:pPr marL="342900" indent="-342900"/>
            <a:r>
              <a:rPr lang="en-GB" dirty="0" smtClean="0"/>
              <a:t>9		</a:t>
            </a:r>
            <a:r>
              <a:rPr lang="en-GB" dirty="0" err="1" smtClean="0"/>
              <a:t>Biopharma</a:t>
            </a:r>
            <a:r>
              <a:rPr lang="en-GB" dirty="0" smtClean="0"/>
              <a:t> companies</a:t>
            </a:r>
          </a:p>
          <a:p>
            <a:pPr marL="342900" indent="-342900"/>
            <a:r>
              <a:rPr lang="en-GB" dirty="0" smtClean="0">
                <a:solidFill>
                  <a:srgbClr val="0070C0"/>
                </a:solidFill>
              </a:rPr>
              <a:t>3		Small and medium 	sized enterprises</a:t>
            </a:r>
          </a:p>
          <a:p>
            <a:pPr marL="342900" indent="-342900"/>
            <a:endParaRPr lang="en-GB" dirty="0" smtClean="0">
              <a:solidFill>
                <a:srgbClr val="0070C0"/>
              </a:solidFill>
            </a:endParaRPr>
          </a:p>
          <a:p>
            <a:pPr marL="342900" indent="-342900"/>
            <a:r>
              <a:rPr lang="en-GB" b="1" dirty="0" smtClean="0"/>
              <a:t>Clinical centres</a:t>
            </a:r>
            <a:endParaRPr lang="en-GB" b="1" dirty="0"/>
          </a:p>
          <a:p>
            <a:pPr marL="342900" indent="-342900"/>
            <a:r>
              <a:rPr lang="en-GB" dirty="0" smtClean="0"/>
              <a:t>16 adult centres</a:t>
            </a:r>
          </a:p>
          <a:p>
            <a:pPr marL="342900" indent="-342900"/>
            <a:r>
              <a:rPr lang="en-GB" dirty="0" smtClean="0"/>
              <a:t>7 paediatric centres</a:t>
            </a:r>
            <a:endParaRPr lang="en-GB" dirty="0" smtClean="0"/>
          </a:p>
          <a:p>
            <a:pPr marL="342900" indent="-342900">
              <a:buFontTx/>
              <a:buChar char="•"/>
            </a:pPr>
            <a:r>
              <a:rPr lang="en-GB" dirty="0" smtClean="0"/>
              <a:t>United </a:t>
            </a:r>
            <a:r>
              <a:rPr lang="en-GB" dirty="0"/>
              <a:t>Kingdom (4)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Netherlands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Germany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Switzerland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France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Italy (2)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Hungary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Poland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Sweden (2)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Norway (1)</a:t>
            </a:r>
          </a:p>
          <a:p>
            <a:pPr marL="342900" indent="-342900">
              <a:buFontTx/>
              <a:buChar char="•"/>
            </a:pPr>
            <a:r>
              <a:rPr lang="en-GB" dirty="0"/>
              <a:t>Denmark (2)</a:t>
            </a:r>
          </a:p>
          <a:p>
            <a:pPr marL="342900" indent="-342900">
              <a:buFontTx/>
              <a:buChar char="•"/>
            </a:pPr>
            <a:endParaRPr lang="en-GB" dirty="0"/>
          </a:p>
          <a:p>
            <a:pPr marL="342900" indent="-342900"/>
            <a:endParaRPr lang="en-GB" dirty="0"/>
          </a:p>
        </p:txBody>
      </p:sp>
      <p:grpSp>
        <p:nvGrpSpPr>
          <p:cNvPr id="8199" name="Group 97"/>
          <p:cNvGrpSpPr>
            <a:grpSpLocks/>
          </p:cNvGrpSpPr>
          <p:nvPr/>
        </p:nvGrpSpPr>
        <p:grpSpPr bwMode="auto">
          <a:xfrm>
            <a:off x="395289" y="260350"/>
            <a:ext cx="4752776" cy="6423025"/>
            <a:chOff x="340" y="155"/>
            <a:chExt cx="2994" cy="4046"/>
          </a:xfrm>
        </p:grpSpPr>
        <p:pic>
          <p:nvPicPr>
            <p:cNvPr id="8204" name="Picture 2" descr="countries_europe_map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 l="14444" t="16405" r="24751" b="4921"/>
            <a:stretch>
              <a:fillRect/>
            </a:stretch>
          </p:blipFill>
          <p:spPr bwMode="auto">
            <a:xfrm>
              <a:off x="340" y="155"/>
              <a:ext cx="2994" cy="404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9977" name="AutoShape 41"/>
            <p:cNvSpPr>
              <a:spLocks noChangeAspect="1" noChangeArrowheads="1"/>
            </p:cNvSpPr>
            <p:nvPr/>
          </p:nvSpPr>
          <p:spPr bwMode="auto">
            <a:xfrm>
              <a:off x="1240" y="2014"/>
              <a:ext cx="77" cy="83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78" name="AutoShape 42"/>
            <p:cNvSpPr>
              <a:spLocks noChangeAspect="1" noChangeArrowheads="1"/>
            </p:cNvSpPr>
            <p:nvPr/>
          </p:nvSpPr>
          <p:spPr bwMode="auto">
            <a:xfrm>
              <a:off x="1076" y="2059"/>
              <a:ext cx="77" cy="83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0" name="AutoShape 44"/>
            <p:cNvSpPr>
              <a:spLocks noChangeAspect="1" noChangeArrowheads="1"/>
            </p:cNvSpPr>
            <p:nvPr/>
          </p:nvSpPr>
          <p:spPr bwMode="auto">
            <a:xfrm>
              <a:off x="1158" y="1794"/>
              <a:ext cx="77" cy="82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1" name="AutoShape 45"/>
            <p:cNvSpPr>
              <a:spLocks noChangeAspect="1" noChangeArrowheads="1"/>
            </p:cNvSpPr>
            <p:nvPr/>
          </p:nvSpPr>
          <p:spPr bwMode="auto">
            <a:xfrm>
              <a:off x="1526" y="3161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2" name="AutoShape 46"/>
            <p:cNvSpPr>
              <a:spLocks noChangeAspect="1" noChangeArrowheads="1"/>
            </p:cNvSpPr>
            <p:nvPr/>
          </p:nvSpPr>
          <p:spPr bwMode="auto">
            <a:xfrm>
              <a:off x="1690" y="2676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4" name="AutoShape 48"/>
            <p:cNvSpPr>
              <a:spLocks noChangeAspect="1" noChangeArrowheads="1"/>
            </p:cNvSpPr>
            <p:nvPr/>
          </p:nvSpPr>
          <p:spPr bwMode="auto">
            <a:xfrm>
              <a:off x="2098" y="3380"/>
              <a:ext cx="82" cy="88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5" name="AutoShape 49"/>
            <p:cNvSpPr>
              <a:spLocks noChangeAspect="1" noChangeArrowheads="1"/>
            </p:cNvSpPr>
            <p:nvPr/>
          </p:nvSpPr>
          <p:spPr bwMode="auto">
            <a:xfrm>
              <a:off x="2262" y="3997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6" name="AutoShape 50"/>
            <p:cNvSpPr>
              <a:spLocks noChangeAspect="1" noChangeArrowheads="1"/>
            </p:cNvSpPr>
            <p:nvPr/>
          </p:nvSpPr>
          <p:spPr bwMode="auto">
            <a:xfrm>
              <a:off x="1608" y="1971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7" name="AutoShape 51"/>
            <p:cNvSpPr>
              <a:spLocks noChangeAspect="1" noChangeArrowheads="1"/>
            </p:cNvSpPr>
            <p:nvPr/>
          </p:nvSpPr>
          <p:spPr bwMode="auto">
            <a:xfrm>
              <a:off x="1894" y="1971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89" name="AutoShape 53"/>
            <p:cNvSpPr>
              <a:spLocks noChangeAspect="1" noChangeArrowheads="1"/>
            </p:cNvSpPr>
            <p:nvPr/>
          </p:nvSpPr>
          <p:spPr bwMode="auto">
            <a:xfrm>
              <a:off x="2548" y="1045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92" name="AutoShape 56"/>
            <p:cNvSpPr>
              <a:spLocks noChangeAspect="1" noChangeArrowheads="1"/>
            </p:cNvSpPr>
            <p:nvPr/>
          </p:nvSpPr>
          <p:spPr bwMode="auto">
            <a:xfrm>
              <a:off x="1771" y="869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93" name="AutoShape 57"/>
            <p:cNvSpPr>
              <a:spLocks noChangeAspect="1" noChangeArrowheads="1"/>
            </p:cNvSpPr>
            <p:nvPr/>
          </p:nvSpPr>
          <p:spPr bwMode="auto">
            <a:xfrm>
              <a:off x="2630" y="2631"/>
              <a:ext cx="82" cy="88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9994" name="AutoShape 58"/>
            <p:cNvSpPr>
              <a:spLocks noChangeAspect="1" noChangeArrowheads="1"/>
            </p:cNvSpPr>
            <p:nvPr/>
          </p:nvSpPr>
          <p:spPr bwMode="auto">
            <a:xfrm>
              <a:off x="2753" y="2279"/>
              <a:ext cx="82" cy="87"/>
            </a:xfrm>
            <a:prstGeom prst="star5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40026" name="AutoShape 90"/>
          <p:cNvSpPr>
            <a:spLocks noChangeAspect="1" noChangeArrowheads="1"/>
          </p:cNvSpPr>
          <p:nvPr/>
        </p:nvSpPr>
        <p:spPr bwMode="auto">
          <a:xfrm>
            <a:off x="1763688" y="2708920"/>
            <a:ext cx="134937" cy="144462"/>
          </a:xfrm>
          <a:prstGeom prst="star5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40031" name="AutoShape 95"/>
          <p:cNvSpPr>
            <a:spLocks noChangeAspect="1" noChangeArrowheads="1"/>
          </p:cNvSpPr>
          <p:nvPr/>
        </p:nvSpPr>
        <p:spPr bwMode="auto">
          <a:xfrm>
            <a:off x="4211638" y="476250"/>
            <a:ext cx="130175" cy="138113"/>
          </a:xfrm>
          <a:prstGeom prst="star5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40032" name="AutoShape 96"/>
          <p:cNvSpPr>
            <a:spLocks noChangeAspect="1" noChangeArrowheads="1"/>
          </p:cNvSpPr>
          <p:nvPr/>
        </p:nvSpPr>
        <p:spPr bwMode="auto">
          <a:xfrm>
            <a:off x="3419475" y="2420938"/>
            <a:ext cx="130175" cy="138112"/>
          </a:xfrm>
          <a:prstGeom prst="star5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pic>
        <p:nvPicPr>
          <p:cNvPr id="820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0"/>
            <a:ext cx="1871663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 noChangeAspect="1"/>
          </p:cNvGraphicFramePr>
          <p:nvPr/>
        </p:nvGraphicFramePr>
        <p:xfrm>
          <a:off x="251520" y="1121068"/>
          <a:ext cx="4248472" cy="568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997"/>
                <a:gridCol w="2636982"/>
                <a:gridCol w="732493"/>
              </a:tblGrid>
              <a:tr h="59658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Adult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Cohort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</a:tr>
              <a:tr h="115242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Non-smoking severe asthma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366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</a:tr>
              <a:tr h="171274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Smoking/ex-smoking severe asthma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121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</a:tr>
              <a:tr h="115242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Mild-moderate asthma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</a:tr>
              <a:tr h="107445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Healthy controls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112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75" marB="10375" anchor="ctr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 noChangeAspect="1"/>
          </p:cNvGraphicFramePr>
          <p:nvPr/>
        </p:nvGraphicFramePr>
        <p:xfrm>
          <a:off x="4644008" y="1121068"/>
          <a:ext cx="3960440" cy="562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407"/>
                <a:gridCol w="2473774"/>
                <a:gridCol w="671259"/>
              </a:tblGrid>
              <a:tr h="58888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Paed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Cohort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</a:tr>
              <a:tr h="1139311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Severe 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school age asthma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102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</a:tr>
              <a:tr h="1728192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marL="0" marR="0" indent="0" algn="ctr" defTabSz="41558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Mild/moderate 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school age asthma</a:t>
                      </a:r>
                      <a:endParaRPr lang="en-GB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</a:tr>
              <a:tr h="114027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marL="0" marR="0" indent="0" algn="ctr" defTabSz="41558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Severe 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pre school wheeze</a:t>
                      </a:r>
                      <a:endParaRPr lang="en-GB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</a:tr>
              <a:tr h="1023642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en-GB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Mild/moderate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pre school wheeze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093" marR="23093" marT="10362" marB="10362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91880" y="188640"/>
            <a:ext cx="21611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Cohorts</a:t>
            </a:r>
            <a:endParaRPr lang="en-GB" sz="4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892464" cy="86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980728"/>
            <a:ext cx="136110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02"/>
          <p:cNvSpPr txBox="1">
            <a:spLocks noChangeArrowheads="1"/>
          </p:cNvSpPr>
          <p:nvPr/>
        </p:nvSpPr>
        <p:spPr bwMode="auto">
          <a:xfrm>
            <a:off x="1619672" y="260648"/>
            <a:ext cx="5848055" cy="51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078" tIns="11039" rIns="22078" bIns="11039">
            <a:spAutoFit/>
          </a:bodyPr>
          <a:lstStyle/>
          <a:p>
            <a:pPr algn="ctr"/>
            <a:r>
              <a:rPr lang="en-GB" sz="3200" dirty="0" smtClean="0">
                <a:solidFill>
                  <a:srgbClr val="0070C0"/>
                </a:solidFill>
              </a:rPr>
              <a:t>Study Visits and Procedures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2821" t="11610" r="3944" b="16921"/>
          <a:stretch>
            <a:fillRect/>
          </a:stretch>
        </p:blipFill>
        <p:spPr bwMode="auto">
          <a:xfrm>
            <a:off x="827584" y="908720"/>
            <a:ext cx="5184575" cy="562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188913"/>
            <a:ext cx="1080815" cy="104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Governance II stru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63" y="131763"/>
            <a:ext cx="8172450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What Have We Achieved?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Recruitment completed April 2013</a:t>
            </a:r>
          </a:p>
          <a:p>
            <a:r>
              <a:rPr lang="en-GB" dirty="0" smtClean="0"/>
              <a:t>Follow up visits completed April 2014</a:t>
            </a:r>
          </a:p>
          <a:p>
            <a:r>
              <a:rPr lang="en-GB" dirty="0" smtClean="0"/>
              <a:t>Ongoing data analysis</a:t>
            </a:r>
          </a:p>
          <a:p>
            <a:r>
              <a:rPr lang="en-GB" dirty="0" smtClean="0"/>
              <a:t>First handprint June 2014!</a:t>
            </a:r>
          </a:p>
          <a:p>
            <a:r>
              <a:rPr lang="en-GB" dirty="0" smtClean="0"/>
              <a:t>Cooperation, collaboration and camaraderie!</a:t>
            </a:r>
          </a:p>
          <a:p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864791" cy="83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Y:\OzandLou_Backup\2013-11-06_07-44-54\Memeo\2013-11-06_07-44-54\E_\Lou Work\UBIOPRED\Photo attendees annual meeting 2013 (with PS).jpg"/>
          <p:cNvPicPr>
            <a:picLocks noChangeAspect="1" noChangeArrowheads="1"/>
          </p:cNvPicPr>
          <p:nvPr/>
        </p:nvPicPr>
        <p:blipFill>
          <a:blip r:embed="rId3" cstate="print"/>
          <a:srcRect l="6688"/>
          <a:stretch>
            <a:fillRect/>
          </a:stretch>
        </p:blipFill>
        <p:spPr bwMode="auto">
          <a:xfrm>
            <a:off x="0" y="404663"/>
            <a:ext cx="9144000" cy="551215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4941168"/>
            <a:ext cx="68727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rgbClr val="0070C0"/>
                </a:solidFill>
              </a:rPr>
              <a:t>The U-BIOPRED FAMILY!</a:t>
            </a:r>
            <a:endParaRPr lang="en-GB" sz="4400" b="1" dirty="0">
              <a:solidFill>
                <a:srgbClr val="0070C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664"/>
            <a:ext cx="153352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167</Words>
  <Application>Microsoft Office PowerPoint</Application>
  <PresentationFormat>On-screen Show (4:3)</PresentationFormat>
  <Paragraphs>96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Default Design</vt:lpstr>
      <vt:lpstr>U-BIOPRED Unbiased BIOmarkers for the PREDiction of respiratory disease outcome</vt:lpstr>
      <vt:lpstr>Severe Asthma</vt:lpstr>
      <vt:lpstr>U-BIOPRED</vt:lpstr>
      <vt:lpstr>“Handprint” of Asthma</vt:lpstr>
      <vt:lpstr>Slide 5</vt:lpstr>
      <vt:lpstr>Slide 6</vt:lpstr>
      <vt:lpstr>Slide 7</vt:lpstr>
      <vt:lpstr>Slide 8</vt:lpstr>
      <vt:lpstr>What Have We Achieved?</vt:lpstr>
      <vt:lpstr>Slide 10</vt:lpstr>
    </vt:vector>
  </TitlesOfParts>
  <Company>Royal Brompton &amp; Harefield NHS Trust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U-BIOPRED</dc:title>
  <dc:creator>Authorised User</dc:creator>
  <cp:lastModifiedBy>OzandLou</cp:lastModifiedBy>
  <cp:revision>26</cp:revision>
  <dcterms:created xsi:type="dcterms:W3CDTF">2009-11-04T15:31:50Z</dcterms:created>
  <dcterms:modified xsi:type="dcterms:W3CDTF">2014-06-12T23:00:54Z</dcterms:modified>
</cp:coreProperties>
</file>